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9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92011"/>
            <a:ext cx="12192000" cy="66598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72084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35941"/>
                </a:moveTo>
                <a:lnTo>
                  <a:pt x="12156059" y="35941"/>
                </a:lnTo>
                <a:lnTo>
                  <a:pt x="12156059" y="6822008"/>
                </a:lnTo>
                <a:lnTo>
                  <a:pt x="12192000" y="6822008"/>
                </a:lnTo>
                <a:lnTo>
                  <a:pt x="12192000" y="35941"/>
                </a:lnTo>
                <a:close/>
              </a:path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35560"/>
                </a:lnTo>
                <a:lnTo>
                  <a:pt x="0" y="682244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6822440"/>
                </a:lnTo>
                <a:lnTo>
                  <a:pt x="35991" y="6822440"/>
                </a:lnTo>
                <a:lnTo>
                  <a:pt x="35991" y="35560"/>
                </a:lnTo>
                <a:lnTo>
                  <a:pt x="12192000" y="355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BEBE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BEBE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35941"/>
                </a:moveTo>
                <a:lnTo>
                  <a:pt x="12156059" y="35941"/>
                </a:lnTo>
                <a:lnTo>
                  <a:pt x="12156059" y="6822008"/>
                </a:lnTo>
                <a:lnTo>
                  <a:pt x="12192000" y="6822008"/>
                </a:lnTo>
                <a:lnTo>
                  <a:pt x="12192000" y="35941"/>
                </a:lnTo>
                <a:close/>
              </a:path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35560"/>
                </a:lnTo>
                <a:lnTo>
                  <a:pt x="0" y="682244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6822440"/>
                </a:lnTo>
                <a:lnTo>
                  <a:pt x="35991" y="6822440"/>
                </a:lnTo>
                <a:lnTo>
                  <a:pt x="35991" y="35560"/>
                </a:lnTo>
                <a:lnTo>
                  <a:pt x="12192000" y="355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BEBE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6311" y="432307"/>
            <a:ext cx="9739376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EBE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7498" y="1563751"/>
            <a:ext cx="9957003" cy="3618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94464" y="143255"/>
            <a:ext cx="97790" cy="6571615"/>
          </a:xfrm>
          <a:custGeom>
            <a:avLst/>
            <a:gdLst/>
            <a:ahLst/>
            <a:cxnLst/>
            <a:rect l="l" t="t" r="r" b="b"/>
            <a:pathLst>
              <a:path w="97790" h="6571615">
                <a:moveTo>
                  <a:pt x="0" y="6571488"/>
                </a:moveTo>
                <a:lnTo>
                  <a:pt x="97535" y="6571488"/>
                </a:lnTo>
                <a:lnTo>
                  <a:pt x="97535" y="0"/>
                </a:lnTo>
                <a:lnTo>
                  <a:pt x="0" y="0"/>
                </a:lnTo>
                <a:lnTo>
                  <a:pt x="0" y="657148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3255"/>
            <a:ext cx="94615" cy="6571615"/>
          </a:xfrm>
          <a:custGeom>
            <a:avLst/>
            <a:gdLst/>
            <a:ahLst/>
            <a:cxnLst/>
            <a:rect l="l" t="t" r="r" b="b"/>
            <a:pathLst>
              <a:path w="94615" h="6571615">
                <a:moveTo>
                  <a:pt x="0" y="6571488"/>
                </a:moveTo>
                <a:lnTo>
                  <a:pt x="94488" y="6571488"/>
                </a:lnTo>
                <a:lnTo>
                  <a:pt x="94488" y="0"/>
                </a:lnTo>
                <a:lnTo>
                  <a:pt x="0" y="0"/>
                </a:lnTo>
                <a:lnTo>
                  <a:pt x="0" y="657148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35941"/>
                  </a:moveTo>
                  <a:lnTo>
                    <a:pt x="12156059" y="35941"/>
                  </a:lnTo>
                  <a:lnTo>
                    <a:pt x="12156059" y="6822008"/>
                  </a:lnTo>
                  <a:lnTo>
                    <a:pt x="12192000" y="6822008"/>
                  </a:lnTo>
                  <a:lnTo>
                    <a:pt x="12192000" y="35941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0" y="682244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6822440"/>
                  </a:lnTo>
                  <a:lnTo>
                    <a:pt x="35991" y="6822440"/>
                  </a:lnTo>
                  <a:lnTo>
                    <a:pt x="35991" y="35560"/>
                  </a:lnTo>
                  <a:lnTo>
                    <a:pt x="12192000" y="355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46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" y="624840"/>
              <a:ext cx="5215128" cy="344728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07616" y="1383919"/>
            <a:ext cx="2993390" cy="190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050"/>
              </a:lnSpc>
              <a:spcBef>
                <a:spcPts val="100"/>
              </a:spcBef>
            </a:pPr>
            <a:r>
              <a:rPr sz="4500" b="0" spc="100" dirty="0">
                <a:solidFill>
                  <a:srgbClr val="FFFFFF"/>
                </a:solidFill>
                <a:latin typeface="Cambria"/>
                <a:cs typeface="Cambria"/>
              </a:rPr>
              <a:t>Entertainer</a:t>
            </a:r>
            <a:endParaRPr sz="4500">
              <a:latin typeface="Cambria"/>
              <a:cs typeface="Cambria"/>
            </a:endParaRPr>
          </a:p>
          <a:p>
            <a:pPr marL="396240" marR="390525" indent="144780" algn="ctr">
              <a:lnSpc>
                <a:spcPts val="4690"/>
              </a:lnSpc>
              <a:spcBef>
                <a:spcPts val="400"/>
              </a:spcBef>
            </a:pPr>
            <a:r>
              <a:rPr sz="4500" b="0" spc="13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4500" b="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00" b="0" spc="190" dirty="0">
                <a:solidFill>
                  <a:srgbClr val="FFFFFF"/>
                </a:solidFill>
                <a:latin typeface="Cambria"/>
                <a:cs typeface="Cambria"/>
              </a:rPr>
              <a:t>Ana</a:t>
            </a:r>
            <a:r>
              <a:rPr sz="4500" b="0" spc="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4500" b="0" spc="145" dirty="0">
                <a:solidFill>
                  <a:srgbClr val="FFFFFF"/>
                </a:solidFill>
                <a:latin typeface="Cambria"/>
                <a:cs typeface="Cambria"/>
              </a:rPr>
              <a:t>ysis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786" y="4414266"/>
            <a:ext cx="5001513" cy="5654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5618" y="4510606"/>
            <a:ext cx="47028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BEBEBE"/>
                </a:solidFill>
                <a:latin typeface="Amasis MT Pro Medium" panose="020B0604020202020204" pitchFamily="18" charset="0"/>
                <a:cs typeface="Calibri Light"/>
              </a:rPr>
              <a:t>Prepared</a:t>
            </a:r>
            <a:r>
              <a:rPr sz="2000" spc="-65" dirty="0">
                <a:solidFill>
                  <a:srgbClr val="BEBEBE"/>
                </a:solidFill>
                <a:latin typeface="Amasis MT Pro Medium" panose="020B0604020202020204" pitchFamily="18" charset="0"/>
                <a:cs typeface="Calibri Light"/>
              </a:rPr>
              <a:t> </a:t>
            </a:r>
            <a:r>
              <a:rPr sz="2000" spc="-15" dirty="0">
                <a:solidFill>
                  <a:srgbClr val="BEBEBE"/>
                </a:solidFill>
                <a:latin typeface="Amasis MT Pro Medium" panose="020B0604020202020204" pitchFamily="18" charset="0"/>
                <a:cs typeface="Calibri Light"/>
              </a:rPr>
              <a:t>by</a:t>
            </a:r>
            <a:r>
              <a:rPr sz="2000" spc="-40" dirty="0">
                <a:solidFill>
                  <a:srgbClr val="BEBEBE"/>
                </a:solidFill>
                <a:latin typeface="Amasis MT Pro Medium" panose="020B0604020202020204" pitchFamily="18" charset="0"/>
                <a:cs typeface="Calibri Light"/>
              </a:rPr>
              <a:t> </a:t>
            </a:r>
            <a:r>
              <a:rPr sz="2000" dirty="0">
                <a:solidFill>
                  <a:srgbClr val="BEBEBE"/>
                </a:solidFill>
                <a:latin typeface="Amasis MT Pro Medium" panose="020B0604020202020204" pitchFamily="18" charset="0"/>
                <a:cs typeface="Calibri Light"/>
              </a:rPr>
              <a:t>:</a:t>
            </a:r>
            <a:r>
              <a:rPr sz="2000" spc="-30" dirty="0">
                <a:solidFill>
                  <a:srgbClr val="BEBEBE"/>
                </a:solidFill>
                <a:latin typeface="Amasis MT Pro Medium" panose="020B0604020202020204" pitchFamily="18" charset="0"/>
                <a:cs typeface="Calibri Light"/>
              </a:rPr>
              <a:t> </a:t>
            </a:r>
            <a:r>
              <a:rPr lang="en-IN" sz="2000" spc="-40" dirty="0">
                <a:solidFill>
                  <a:srgbClr val="BEBEBE"/>
                </a:solidFill>
                <a:latin typeface="Amasis MT Pro Medium" panose="020B0604020202020204" pitchFamily="18" charset="0"/>
                <a:cs typeface="Calibri Light"/>
              </a:rPr>
              <a:t>Suraj Chandangiriwar</a:t>
            </a:r>
            <a:endParaRPr sz="2000" dirty="0">
              <a:latin typeface="Amasis MT Pro Medium" panose="020B0604020202020204" pitchFamily="18" charset="0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78134" y="6268306"/>
            <a:ext cx="1012190" cy="41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sz="2000" b="1" spc="409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2000" b="1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2000" b="1" spc="-1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000" b="1" spc="35" dirty="0">
                <a:solidFill>
                  <a:srgbClr val="FFFFFF"/>
                </a:solidFill>
                <a:latin typeface="Cambria"/>
                <a:cs typeface="Cambria"/>
              </a:rPr>
              <a:t>oso</a:t>
            </a:r>
            <a:endParaRPr sz="2000">
              <a:latin typeface="Cambria"/>
              <a:cs typeface="Cambria"/>
            </a:endParaRPr>
          </a:p>
          <a:p>
            <a:pPr marL="107950">
              <a:lnSpc>
                <a:spcPts val="1130"/>
              </a:lnSpc>
            </a:pP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100" i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100" i="1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539" y="143254"/>
            <a:ext cx="11917680" cy="6611620"/>
            <a:chOff x="129539" y="143254"/>
            <a:chExt cx="11917680" cy="6611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39" y="143254"/>
              <a:ext cx="11917680" cy="66111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607" y="358139"/>
              <a:ext cx="10067544" cy="61813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26311" y="432307"/>
            <a:ext cx="18840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45" dirty="0"/>
              <a:t>Analysis: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26311" y="1400302"/>
            <a:ext cx="9498965" cy="50342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9085" marR="5080" indent="-287020">
              <a:lnSpc>
                <a:spcPts val="1939"/>
              </a:lnSpc>
              <a:spcBef>
                <a:spcPts val="345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95" dirty="0">
                <a:solidFill>
                  <a:srgbClr val="BEBEBE"/>
                </a:solidFill>
                <a:latin typeface="Cambria"/>
                <a:cs typeface="Cambria"/>
              </a:rPr>
              <a:t>Mery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Streep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is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the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best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entertainer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BEBEBE"/>
                </a:solidFill>
                <a:latin typeface="Cambria"/>
                <a:cs typeface="Cambria"/>
              </a:rPr>
              <a:t>with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BEBEBE"/>
                </a:solidFill>
                <a:latin typeface="Cambria"/>
                <a:cs typeface="Cambria"/>
              </a:rPr>
              <a:t>177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BEBEBE"/>
                </a:solidFill>
                <a:latin typeface="Cambria"/>
                <a:cs typeface="Cambria"/>
              </a:rPr>
              <a:t>total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BEBEBE"/>
                </a:solidFill>
                <a:latin typeface="Cambria"/>
                <a:cs typeface="Cambria"/>
              </a:rPr>
              <a:t>wins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BEBEBE"/>
                </a:solidFill>
                <a:latin typeface="Cambria"/>
                <a:cs typeface="Cambria"/>
              </a:rPr>
              <a:t>including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BEBEBE"/>
                </a:solidFill>
                <a:latin typeface="Cambria"/>
                <a:cs typeface="Cambria"/>
              </a:rPr>
              <a:t>3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BEBEBE"/>
                </a:solidFill>
                <a:latin typeface="Cambria"/>
                <a:cs typeface="Cambria"/>
              </a:rPr>
              <a:t>Oscars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and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BEBEBE"/>
                </a:solidFill>
                <a:latin typeface="Cambria"/>
                <a:cs typeface="Cambria"/>
              </a:rPr>
              <a:t>3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BEBEBE"/>
                </a:solidFill>
                <a:latin typeface="Cambria"/>
                <a:cs typeface="Cambria"/>
              </a:rPr>
              <a:t>Emmies </a:t>
            </a:r>
            <a:r>
              <a:rPr sz="1800" spc="-38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also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BEBEBE"/>
                </a:solidFill>
                <a:latin typeface="Cambria"/>
                <a:cs typeface="Cambria"/>
              </a:rPr>
              <a:t>she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has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BEBEBE"/>
                </a:solidFill>
                <a:latin typeface="Cambria"/>
                <a:cs typeface="Cambria"/>
              </a:rPr>
              <a:t>540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BEBEBE"/>
                </a:solidFill>
                <a:latin typeface="Cambria"/>
                <a:cs typeface="Cambria"/>
              </a:rPr>
              <a:t>nominees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rgbClr val="BEBEBE"/>
                </a:solidFill>
                <a:latin typeface="Cambria"/>
                <a:cs typeface="Cambria"/>
              </a:rPr>
              <a:t>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35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85" dirty="0">
                <a:solidFill>
                  <a:srgbClr val="BEBEBE"/>
                </a:solidFill>
                <a:latin typeface="Cambria"/>
                <a:cs typeface="Cambria"/>
              </a:rPr>
              <a:t>Approx.</a:t>
            </a:r>
            <a:r>
              <a:rPr sz="1800" spc="-10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BEBEBE"/>
                </a:solidFill>
                <a:latin typeface="Cambria"/>
                <a:cs typeface="Cambria"/>
              </a:rPr>
              <a:t>48%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Entertainer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BEBEBE"/>
                </a:solidFill>
                <a:latin typeface="Cambria"/>
                <a:cs typeface="Cambria"/>
              </a:rPr>
              <a:t>did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BEBEBE"/>
                </a:solidFill>
                <a:latin typeface="Cambria"/>
                <a:cs typeface="Cambria"/>
              </a:rPr>
              <a:t>not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BEBEBE"/>
                </a:solidFill>
                <a:latin typeface="Cambria"/>
                <a:cs typeface="Cambria"/>
              </a:rPr>
              <a:t>get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in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BEBEBE"/>
                </a:solidFill>
                <a:latin typeface="Cambria"/>
                <a:cs typeface="Cambria"/>
              </a:rPr>
              <a:t>their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BEBEBE"/>
                </a:solidFill>
                <a:latin typeface="Cambria"/>
                <a:cs typeface="Cambria"/>
              </a:rPr>
              <a:t>break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 through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Most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of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the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entertainers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are</a:t>
            </a:r>
            <a:r>
              <a:rPr sz="1800" spc="3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BEBEBE"/>
                </a:solidFill>
                <a:latin typeface="Cambria"/>
                <a:cs typeface="Cambria"/>
              </a:rPr>
              <a:t>from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actors'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BEBEBE"/>
                </a:solidFill>
                <a:latin typeface="Cambria"/>
                <a:cs typeface="Cambria"/>
              </a:rPr>
              <a:t>category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Katherine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BEBEBE"/>
                </a:solidFill>
                <a:latin typeface="Cambria"/>
                <a:cs typeface="Cambria"/>
              </a:rPr>
              <a:t>Hepburn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has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highest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BEBEBE"/>
                </a:solidFill>
                <a:latin typeface="Cambria"/>
                <a:cs typeface="Cambria"/>
              </a:rPr>
              <a:t>Oscars</a:t>
            </a: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 (4).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165" dirty="0">
                <a:solidFill>
                  <a:srgbClr val="BEBEBE"/>
                </a:solidFill>
                <a:latin typeface="Cambria"/>
                <a:cs typeface="Cambria"/>
              </a:rPr>
              <a:t>O</a:t>
            </a:r>
            <a:r>
              <a:rPr sz="1800" spc="125" dirty="0">
                <a:solidFill>
                  <a:srgbClr val="BEBEBE"/>
                </a:solidFill>
                <a:latin typeface="Cambria"/>
                <a:cs typeface="Cambria"/>
              </a:rPr>
              <a:t>r</a:t>
            </a:r>
            <a:r>
              <a:rPr sz="1800" spc="105" dirty="0">
                <a:solidFill>
                  <a:srgbClr val="BEBEBE"/>
                </a:solidFill>
                <a:latin typeface="Cambria"/>
                <a:cs typeface="Cambria"/>
              </a:rPr>
              <a:t>p</a:t>
            </a:r>
            <a:r>
              <a:rPr sz="1800" spc="95" dirty="0">
                <a:solidFill>
                  <a:srgbClr val="BEBEBE"/>
                </a:solidFill>
                <a:latin typeface="Cambria"/>
                <a:cs typeface="Cambria"/>
              </a:rPr>
              <a:t>a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h</a:t>
            </a:r>
            <a:r>
              <a:rPr sz="1800" spc="-10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Winf</a:t>
            </a:r>
            <a:r>
              <a:rPr sz="1800" spc="-45" dirty="0">
                <a:solidFill>
                  <a:srgbClr val="BEBEBE"/>
                </a:solidFill>
                <a:latin typeface="Cambria"/>
                <a:cs typeface="Cambria"/>
              </a:rPr>
              <a:t>r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e</a:t>
            </a:r>
            <a:r>
              <a:rPr sz="1800" spc="105" dirty="0">
                <a:solidFill>
                  <a:srgbClr val="BEBEBE"/>
                </a:solidFill>
                <a:latin typeface="Cambria"/>
                <a:cs typeface="Cambria"/>
              </a:rPr>
              <a:t>y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ha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s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BEBEBE"/>
                </a:solidFill>
                <a:latin typeface="Cambria"/>
                <a:cs typeface="Cambria"/>
              </a:rPr>
              <a:t>hi</a:t>
            </a:r>
            <a:r>
              <a:rPr sz="1800" spc="110" dirty="0">
                <a:solidFill>
                  <a:srgbClr val="BEBEBE"/>
                </a:solidFill>
                <a:latin typeface="Cambria"/>
                <a:cs typeface="Cambria"/>
              </a:rPr>
              <a:t>g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hes</a:t>
            </a:r>
            <a:r>
              <a:rPr sz="1800" spc="30" dirty="0">
                <a:solidFill>
                  <a:srgbClr val="BEBEBE"/>
                </a:solidFill>
                <a:latin typeface="Cambria"/>
                <a:cs typeface="Cambria"/>
              </a:rPr>
              <a:t>t</a:t>
            </a:r>
            <a:r>
              <a:rPr sz="1800" spc="70" dirty="0">
                <a:solidFill>
                  <a:srgbClr val="BEBEBE"/>
                </a:solidFill>
                <a:latin typeface="Cambria"/>
                <a:cs typeface="Cambria"/>
              </a:rPr>
              <a:t> Em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mi</a:t>
            </a:r>
            <a:r>
              <a:rPr sz="1800" spc="70" dirty="0">
                <a:solidFill>
                  <a:srgbClr val="BEBEBE"/>
                </a:solidFill>
                <a:latin typeface="Cambria"/>
                <a:cs typeface="Cambria"/>
              </a:rPr>
              <a:t>e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s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BEBEBE"/>
                </a:solidFill>
                <a:latin typeface="Cambria"/>
                <a:cs typeface="Cambria"/>
              </a:rPr>
              <a:t>(</a:t>
            </a:r>
            <a:r>
              <a:rPr sz="1800" spc="-30" dirty="0">
                <a:solidFill>
                  <a:srgbClr val="BEBEBE"/>
                </a:solidFill>
                <a:latin typeface="Cambria"/>
                <a:cs typeface="Cambria"/>
              </a:rPr>
              <a:t>1</a:t>
            </a:r>
            <a:r>
              <a:rPr sz="1800" spc="-20" dirty="0">
                <a:solidFill>
                  <a:srgbClr val="BEBEBE"/>
                </a:solidFill>
                <a:latin typeface="Cambria"/>
                <a:cs typeface="Cambria"/>
              </a:rPr>
              <a:t>8</a:t>
            </a:r>
            <a:r>
              <a:rPr sz="1800" spc="-25" dirty="0">
                <a:solidFill>
                  <a:srgbClr val="BEBEBE"/>
                </a:solidFill>
                <a:latin typeface="Cambria"/>
                <a:cs typeface="Cambria"/>
              </a:rPr>
              <a:t>)</a:t>
            </a:r>
            <a:r>
              <a:rPr sz="1800" spc="155" dirty="0">
                <a:solidFill>
                  <a:srgbClr val="BEBEBE"/>
                </a:solidFill>
                <a:latin typeface="Cambria"/>
                <a:cs typeface="Cambria"/>
              </a:rPr>
              <a:t>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St</a:t>
            </a:r>
            <a:r>
              <a:rPr sz="1800" spc="-5" dirty="0">
                <a:solidFill>
                  <a:srgbClr val="BEBEBE"/>
                </a:solidFill>
                <a:latin typeface="Cambria"/>
                <a:cs typeface="Cambria"/>
              </a:rPr>
              <a:t>e</a:t>
            </a:r>
            <a:r>
              <a:rPr sz="1800" spc="80" dirty="0">
                <a:solidFill>
                  <a:srgbClr val="BEBEBE"/>
                </a:solidFill>
                <a:latin typeface="Cambria"/>
                <a:cs typeface="Cambria"/>
              </a:rPr>
              <a:t>vie</a:t>
            </a:r>
            <a:r>
              <a:rPr sz="1800" spc="-10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BEBEBE"/>
                </a:solidFill>
                <a:latin typeface="Cambria"/>
                <a:cs typeface="Cambria"/>
              </a:rPr>
              <a:t>W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onde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r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ha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s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BEBEBE"/>
                </a:solidFill>
                <a:latin typeface="Cambria"/>
                <a:cs typeface="Cambria"/>
              </a:rPr>
              <a:t>hi</a:t>
            </a:r>
            <a:r>
              <a:rPr sz="1800" spc="110" dirty="0">
                <a:solidFill>
                  <a:srgbClr val="BEBEBE"/>
                </a:solidFill>
                <a:latin typeface="Cambria"/>
                <a:cs typeface="Cambria"/>
              </a:rPr>
              <a:t>g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hes</a:t>
            </a:r>
            <a:r>
              <a:rPr sz="1800" spc="30" dirty="0">
                <a:solidFill>
                  <a:srgbClr val="BEBEBE"/>
                </a:solidFill>
                <a:latin typeface="Cambria"/>
                <a:cs typeface="Cambria"/>
              </a:rPr>
              <a:t>t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204" dirty="0">
                <a:solidFill>
                  <a:srgbClr val="BEBEBE"/>
                </a:solidFill>
                <a:latin typeface="Cambria"/>
                <a:cs typeface="Cambria"/>
              </a:rPr>
              <a:t>G</a:t>
            </a:r>
            <a:r>
              <a:rPr sz="1800" spc="90" dirty="0">
                <a:solidFill>
                  <a:srgbClr val="BEBEBE"/>
                </a:solidFill>
                <a:latin typeface="Cambria"/>
                <a:cs typeface="Cambria"/>
              </a:rPr>
              <a:t>r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a</a:t>
            </a:r>
            <a:r>
              <a:rPr sz="1800" spc="90" dirty="0">
                <a:solidFill>
                  <a:srgbClr val="BEBEBE"/>
                </a:solidFill>
                <a:latin typeface="Cambria"/>
                <a:cs typeface="Cambria"/>
              </a:rPr>
              <a:t>m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mi</a:t>
            </a:r>
            <a:r>
              <a:rPr sz="1800" spc="70" dirty="0">
                <a:solidFill>
                  <a:srgbClr val="BEBEBE"/>
                </a:solidFill>
                <a:latin typeface="Cambria"/>
                <a:cs typeface="Cambria"/>
              </a:rPr>
              <a:t>e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s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BEBEBE"/>
                </a:solidFill>
                <a:latin typeface="Cambria"/>
                <a:cs typeface="Cambria"/>
              </a:rPr>
              <a:t>(</a:t>
            </a:r>
            <a:r>
              <a:rPr sz="1800" spc="-30" dirty="0">
                <a:solidFill>
                  <a:srgbClr val="BEBEBE"/>
                </a:solidFill>
                <a:latin typeface="Cambria"/>
                <a:cs typeface="Cambria"/>
              </a:rPr>
              <a:t>2</a:t>
            </a:r>
            <a:r>
              <a:rPr sz="1800" spc="-5" dirty="0">
                <a:solidFill>
                  <a:srgbClr val="BEBEBE"/>
                </a:solidFill>
                <a:latin typeface="Cambria"/>
                <a:cs typeface="Cambria"/>
              </a:rPr>
              <a:t>4</a:t>
            </a:r>
            <a:r>
              <a:rPr sz="1800" spc="-15" dirty="0">
                <a:solidFill>
                  <a:srgbClr val="BEBEBE"/>
                </a:solidFill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dirty="0">
                <a:solidFill>
                  <a:srgbClr val="BEBEBE"/>
                </a:solidFill>
                <a:latin typeface="Cambria"/>
                <a:cs typeface="Cambria"/>
              </a:rPr>
              <a:t>In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BEBEBE"/>
                </a:solidFill>
                <a:latin typeface="Cambria"/>
                <a:cs typeface="Cambria"/>
              </a:rPr>
              <a:t>1962,</a:t>
            </a:r>
            <a:r>
              <a:rPr sz="1800" spc="-8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the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 entertainer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got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the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most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awards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06783" y="6252970"/>
            <a:ext cx="512445" cy="504825"/>
            <a:chOff x="11606783" y="6252970"/>
            <a:chExt cx="512445" cy="5048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06783" y="6252970"/>
              <a:ext cx="512064" cy="5044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76887" y="6323075"/>
              <a:ext cx="372110" cy="364490"/>
            </a:xfrm>
            <a:custGeom>
              <a:avLst/>
              <a:gdLst/>
              <a:ahLst/>
              <a:cxnLst/>
              <a:rect l="l" t="t" r="r" b="b"/>
              <a:pathLst>
                <a:path w="372109" h="364490">
                  <a:moveTo>
                    <a:pt x="0" y="364236"/>
                  </a:moveTo>
                  <a:lnTo>
                    <a:pt x="371855" y="364236"/>
                  </a:lnTo>
                  <a:lnTo>
                    <a:pt x="371855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9144">
              <a:solidFill>
                <a:srgbClr val="046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773281" y="6392976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 Light"/>
                <a:cs typeface="Calibri Light"/>
              </a:rPr>
              <a:t>10</a:t>
            </a:r>
            <a:endParaRPr sz="1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3255"/>
            <a:ext cx="12192000" cy="6571615"/>
          </a:xfrm>
          <a:custGeom>
            <a:avLst/>
            <a:gdLst/>
            <a:ahLst/>
            <a:cxnLst/>
            <a:rect l="l" t="t" r="r" b="b"/>
            <a:pathLst>
              <a:path w="12192000" h="6571615">
                <a:moveTo>
                  <a:pt x="0" y="6571488"/>
                </a:moveTo>
                <a:lnTo>
                  <a:pt x="12192000" y="6571488"/>
                </a:lnTo>
                <a:lnTo>
                  <a:pt x="12192000" y="0"/>
                </a:lnTo>
                <a:lnTo>
                  <a:pt x="0" y="0"/>
                </a:lnTo>
                <a:lnTo>
                  <a:pt x="0" y="657148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35941"/>
                  </a:moveTo>
                  <a:lnTo>
                    <a:pt x="12156059" y="35941"/>
                  </a:lnTo>
                  <a:lnTo>
                    <a:pt x="12156059" y="6822008"/>
                  </a:lnTo>
                  <a:lnTo>
                    <a:pt x="12192000" y="6822008"/>
                  </a:lnTo>
                  <a:lnTo>
                    <a:pt x="12192000" y="35941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0" y="682244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6822440"/>
                  </a:lnTo>
                  <a:lnTo>
                    <a:pt x="35991" y="6822440"/>
                  </a:lnTo>
                  <a:lnTo>
                    <a:pt x="35991" y="35560"/>
                  </a:lnTo>
                  <a:lnTo>
                    <a:pt x="12192000" y="355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46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94485"/>
              <a:ext cx="11999976" cy="66690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808" y="551687"/>
              <a:ext cx="10317480" cy="56509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09955" y="580770"/>
            <a:ext cx="18351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Obje</a:t>
            </a:r>
            <a:r>
              <a:rPr spc="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tiv</a:t>
            </a:r>
            <a:r>
              <a:rPr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09955" y="1380566"/>
            <a:ext cx="9822180" cy="3255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FFFFFF"/>
                </a:solidFill>
                <a:latin typeface="Cambria"/>
                <a:cs typeface="Cambria"/>
              </a:rPr>
              <a:t>Normal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 life</a:t>
            </a:r>
            <a:r>
              <a:rPr sz="16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145" dirty="0">
                <a:solidFill>
                  <a:srgbClr val="FFFFFF"/>
                </a:solidFill>
                <a:latin typeface="Cambria"/>
                <a:cs typeface="Cambria"/>
              </a:rPr>
              <a:t>be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stressful,and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Cambria"/>
                <a:cs typeface="Cambria"/>
              </a:rPr>
              <a:t>people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95" dirty="0">
                <a:solidFill>
                  <a:srgbClr val="FFFFFF"/>
                </a:solidFill>
                <a:latin typeface="Cambria"/>
                <a:cs typeface="Cambria"/>
              </a:rPr>
              <a:t>need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relax.</a:t>
            </a:r>
            <a:r>
              <a:rPr sz="16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Being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entertained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others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wonderful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way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endParaRPr sz="1600">
              <a:latin typeface="Cambria"/>
              <a:cs typeface="Cambria"/>
            </a:endParaRPr>
          </a:p>
          <a:p>
            <a:pPr marL="12700" marR="5080">
              <a:lnSpc>
                <a:spcPct val="244899"/>
              </a:lnSpc>
              <a:spcBef>
                <a:spcPts val="5"/>
              </a:spcBef>
            </a:pPr>
            <a:r>
              <a:rPr sz="1600" spc="40" dirty="0">
                <a:solidFill>
                  <a:srgbClr val="FFFFFF"/>
                </a:solidFill>
                <a:latin typeface="Cambria"/>
                <a:cs typeface="Cambria"/>
              </a:rPr>
              <a:t>take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some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time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out </a:t>
            </a:r>
            <a:r>
              <a:rPr sz="1600" spc="20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life. </a:t>
            </a:r>
            <a:r>
              <a:rPr sz="1600" spc="-40" dirty="0">
                <a:solidFill>
                  <a:srgbClr val="FFFFFF"/>
                </a:solidFill>
                <a:latin typeface="Cambria"/>
                <a:cs typeface="Cambria"/>
              </a:rPr>
              <a:t>It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can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reduce </a:t>
            </a:r>
            <a:r>
              <a:rPr sz="1600" spc="15" dirty="0">
                <a:solidFill>
                  <a:srgbClr val="FFFFFF"/>
                </a:solidFill>
                <a:latin typeface="Cambria"/>
                <a:cs typeface="Cambria"/>
              </a:rPr>
              <a:t>stress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 make </a:t>
            </a:r>
            <a:r>
              <a:rPr sz="1600" spc="20" dirty="0">
                <a:solidFill>
                  <a:srgbClr val="FFFFFF"/>
                </a:solidFill>
                <a:latin typeface="Cambria"/>
                <a:cs typeface="Cambria"/>
              </a:rPr>
              <a:t>life's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issues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easier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1600" spc="85" dirty="0">
                <a:solidFill>
                  <a:srgbClr val="FFFFFF"/>
                </a:solidFill>
                <a:latin typeface="Cambria"/>
                <a:cs typeface="Cambria"/>
              </a:rPr>
              <a:t>face.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media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entertainment industry consists </a:t>
            </a:r>
            <a:r>
              <a:rPr sz="1600" spc="20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film, television, </a:t>
            </a:r>
            <a:r>
              <a:rPr sz="1600" spc="40" dirty="0">
                <a:solidFill>
                  <a:srgbClr val="FFFFFF"/>
                </a:solidFill>
                <a:latin typeface="Cambria"/>
                <a:cs typeface="Cambria"/>
              </a:rPr>
              <a:t>radio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600" spc="40" dirty="0">
                <a:solidFill>
                  <a:srgbClr val="FFFFFF"/>
                </a:solidFill>
                <a:latin typeface="Cambria"/>
                <a:cs typeface="Cambria"/>
              </a:rPr>
              <a:t>print.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These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segments include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movies, TV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shows,</a:t>
            </a:r>
            <a:r>
              <a:rPr sz="1600" spc="-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Cambria"/>
                <a:cs typeface="Cambria"/>
              </a:rPr>
              <a:t>radio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shows,</a:t>
            </a:r>
            <a:r>
              <a:rPr sz="16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news,</a:t>
            </a:r>
            <a:r>
              <a:rPr sz="1600" spc="-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music,</a:t>
            </a:r>
            <a:r>
              <a:rPr sz="160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newspapers,</a:t>
            </a:r>
            <a:r>
              <a:rPr sz="16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magazines,</a:t>
            </a:r>
            <a:r>
              <a:rPr sz="16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Cambria"/>
                <a:cs typeface="Cambria"/>
              </a:rPr>
              <a:t>books.</a:t>
            </a:r>
            <a:r>
              <a:rPr sz="160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Cambria"/>
                <a:cs typeface="Cambria"/>
              </a:rPr>
              <a:t>Entertainment</a:t>
            </a:r>
            <a:r>
              <a:rPr sz="16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industry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 a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group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1600" spc="-3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Cambria"/>
                <a:cs typeface="Cambria"/>
              </a:rPr>
              <a:t>sub-industries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devoted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entertainment.</a:t>
            </a:r>
            <a:r>
              <a:rPr sz="16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Cambria"/>
                <a:cs typeface="Cambria"/>
              </a:rPr>
              <a:t>Entertainment</a:t>
            </a:r>
            <a:r>
              <a:rPr sz="16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industry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Cambria"/>
                <a:cs typeface="Cambria"/>
              </a:rPr>
              <a:t>describe</a:t>
            </a:r>
            <a:r>
              <a:rPr sz="16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mass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media </a:t>
            </a:r>
            <a:r>
              <a:rPr sz="16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companies </a:t>
            </a:r>
            <a:r>
              <a:rPr sz="1600" spc="-1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Cambria"/>
                <a:cs typeface="Cambria"/>
              </a:rPr>
              <a:t>control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distribution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manufacture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mass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media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entertainment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751564" y="6252970"/>
            <a:ext cx="445134" cy="506095"/>
            <a:chOff x="11751564" y="6252970"/>
            <a:chExt cx="445134" cy="50609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1564" y="6252970"/>
              <a:ext cx="440435" cy="5059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821668" y="6323075"/>
              <a:ext cx="370840" cy="365760"/>
            </a:xfrm>
            <a:custGeom>
              <a:avLst/>
              <a:gdLst/>
              <a:ahLst/>
              <a:cxnLst/>
              <a:rect l="l" t="t" r="r" b="b"/>
              <a:pathLst>
                <a:path w="370840" h="365759">
                  <a:moveTo>
                    <a:pt x="0" y="365760"/>
                  </a:moveTo>
                  <a:lnTo>
                    <a:pt x="370331" y="365760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9144">
              <a:solidFill>
                <a:srgbClr val="046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956542" y="639358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 Light"/>
                <a:cs typeface="Calibri Light"/>
              </a:rPr>
              <a:t>2</a:t>
            </a:r>
            <a:endParaRPr sz="1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78134" y="6268306"/>
            <a:ext cx="1012190" cy="41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sz="2000" b="1" spc="409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2000" b="1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2000" b="1" spc="-1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000" b="1" spc="35" dirty="0">
                <a:solidFill>
                  <a:srgbClr val="FFFFFF"/>
                </a:solidFill>
                <a:latin typeface="Cambria"/>
                <a:cs typeface="Cambria"/>
              </a:rPr>
              <a:t>oso</a:t>
            </a:r>
            <a:endParaRPr sz="2000">
              <a:latin typeface="Cambria"/>
              <a:cs typeface="Cambria"/>
            </a:endParaRPr>
          </a:p>
          <a:p>
            <a:pPr marL="107950">
              <a:lnSpc>
                <a:spcPts val="1130"/>
              </a:lnSpc>
            </a:pP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100" i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100" i="1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3631" y="103630"/>
            <a:ext cx="12007850" cy="6667500"/>
            <a:chOff x="103631" y="103630"/>
            <a:chExt cx="12007850" cy="666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" y="103630"/>
              <a:ext cx="12007596" cy="6667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07" y="733044"/>
              <a:ext cx="4475988" cy="540867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89431" y="792302"/>
            <a:ext cx="187007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>
                <a:solidFill>
                  <a:srgbClr val="FFFFFF"/>
                </a:solidFill>
              </a:rPr>
              <a:t>Benefi</a:t>
            </a:r>
            <a:r>
              <a:rPr spc="75" dirty="0">
                <a:solidFill>
                  <a:srgbClr val="FFFFFF"/>
                </a:solidFill>
              </a:rPr>
              <a:t>t</a:t>
            </a:r>
            <a:r>
              <a:rPr spc="165" dirty="0">
                <a:solidFill>
                  <a:srgbClr val="FFFFFF"/>
                </a:solidFill>
              </a:rPr>
              <a:t>s</a:t>
            </a:r>
            <a:r>
              <a:rPr sz="4500" spc="330" dirty="0">
                <a:solidFill>
                  <a:srgbClr val="FFFFFF"/>
                </a:solidFill>
              </a:rPr>
              <a:t>:</a:t>
            </a:r>
            <a:endParaRPr sz="4500"/>
          </a:p>
        </p:txBody>
      </p:sp>
      <p:sp>
        <p:nvSpPr>
          <p:cNvPr id="7" name="object 7"/>
          <p:cNvSpPr txBox="1"/>
          <p:nvPr/>
        </p:nvSpPr>
        <p:spPr>
          <a:xfrm>
            <a:off x="1189431" y="1690497"/>
            <a:ext cx="4083685" cy="2122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User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easily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analyse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about</a:t>
            </a:r>
            <a:r>
              <a:rPr sz="20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their</a:t>
            </a:r>
            <a:endParaRPr sz="2000">
              <a:latin typeface="Cambria"/>
              <a:cs typeface="Cambria"/>
            </a:endParaRPr>
          </a:p>
          <a:p>
            <a:pPr marL="12700" marR="156210">
              <a:lnSpc>
                <a:spcPct val="195800"/>
              </a:lnSpc>
            </a:pPr>
            <a:r>
              <a:rPr sz="2000" spc="40" dirty="0">
                <a:solidFill>
                  <a:srgbClr val="FFFFFF"/>
                </a:solidFill>
                <a:latin typeface="Cambria"/>
                <a:cs typeface="Cambria"/>
              </a:rPr>
              <a:t>favourite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entertainer </a:t>
            </a:r>
            <a:r>
              <a:rPr sz="2000" spc="40" dirty="0">
                <a:solidFill>
                  <a:srgbClr val="FFFFFF"/>
                </a:solidFill>
                <a:latin typeface="Cambria"/>
                <a:cs typeface="Cambria"/>
              </a:rPr>
              <a:t>through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dashboards</a:t>
            </a:r>
            <a:r>
              <a:rPr sz="20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terms</a:t>
            </a:r>
            <a:r>
              <a:rPr sz="20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mbria"/>
                <a:cs typeface="Cambria"/>
              </a:rPr>
              <a:t>how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many </a:t>
            </a:r>
            <a:r>
              <a:rPr sz="2000" spc="-4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awards</a:t>
            </a:r>
            <a:r>
              <a:rPr sz="20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he/she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mbria"/>
                <a:cs typeface="Cambria"/>
              </a:rPr>
              <a:t>won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06783" y="6252970"/>
            <a:ext cx="512445" cy="504825"/>
            <a:chOff x="11606783" y="6252970"/>
            <a:chExt cx="512445" cy="5048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06783" y="6252970"/>
              <a:ext cx="512064" cy="5044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76887" y="6323075"/>
              <a:ext cx="372110" cy="364490"/>
            </a:xfrm>
            <a:custGeom>
              <a:avLst/>
              <a:gdLst/>
              <a:ahLst/>
              <a:cxnLst/>
              <a:rect l="l" t="t" r="r" b="b"/>
              <a:pathLst>
                <a:path w="372109" h="364490">
                  <a:moveTo>
                    <a:pt x="0" y="364236"/>
                  </a:moveTo>
                  <a:lnTo>
                    <a:pt x="371855" y="364236"/>
                  </a:lnTo>
                  <a:lnTo>
                    <a:pt x="371855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9144">
              <a:solidFill>
                <a:srgbClr val="046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812905" y="639297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 Light"/>
                <a:cs typeface="Calibri Light"/>
              </a:rPr>
              <a:t>3</a:t>
            </a:r>
            <a:endParaRPr sz="1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78134" y="6268306"/>
            <a:ext cx="1012190" cy="41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sz="2000" b="1" spc="409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2000" b="1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2000" b="1" spc="-1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000" b="1" spc="35" dirty="0">
                <a:solidFill>
                  <a:srgbClr val="FFFFFF"/>
                </a:solidFill>
                <a:latin typeface="Cambria"/>
                <a:cs typeface="Cambria"/>
              </a:rPr>
              <a:t>oso</a:t>
            </a:r>
            <a:endParaRPr sz="2000">
              <a:latin typeface="Cambria"/>
              <a:cs typeface="Cambria"/>
            </a:endParaRPr>
          </a:p>
          <a:p>
            <a:pPr marL="107950">
              <a:lnSpc>
                <a:spcPts val="1130"/>
              </a:lnSpc>
            </a:pP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100" i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100" i="1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539" y="143254"/>
            <a:ext cx="11917680" cy="6611620"/>
            <a:chOff x="129539" y="143254"/>
            <a:chExt cx="11917680" cy="6611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39" y="143254"/>
              <a:ext cx="11917680" cy="66111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367" y="935736"/>
              <a:ext cx="10067543" cy="478840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11376" y="1008964"/>
            <a:ext cx="1343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</a:t>
            </a:r>
            <a:r>
              <a:rPr spc="170" dirty="0"/>
              <a:t>ask</a:t>
            </a:r>
            <a:r>
              <a:rPr spc="135" dirty="0"/>
              <a:t>s</a:t>
            </a:r>
            <a:r>
              <a:rPr spc="235" dirty="0"/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11376" y="1977390"/>
            <a:ext cx="8289290" cy="329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30" dirty="0">
                <a:solidFill>
                  <a:srgbClr val="BEBEBE"/>
                </a:solidFill>
                <a:latin typeface="Cambria"/>
                <a:cs typeface="Cambria"/>
              </a:rPr>
              <a:t>write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the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BEBEBE"/>
                </a:solidFill>
                <a:latin typeface="Cambria"/>
                <a:cs typeface="Cambria"/>
              </a:rPr>
              <a:t>process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and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data</a:t>
            </a: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BEBEBE"/>
                </a:solidFill>
                <a:latin typeface="Cambria"/>
                <a:cs typeface="Cambria"/>
              </a:rPr>
              <a:t>added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BEBEBE"/>
                </a:solidFill>
                <a:latin typeface="Cambria"/>
                <a:cs typeface="Cambria"/>
              </a:rPr>
              <a:t>to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the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BEBEBE"/>
                </a:solidFill>
                <a:latin typeface="Cambria"/>
                <a:cs typeface="Cambria"/>
              </a:rPr>
              <a:t>current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dataset.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55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dirty="0">
                <a:solidFill>
                  <a:srgbClr val="BEBEBE"/>
                </a:solidFill>
                <a:latin typeface="Cambria"/>
                <a:cs typeface="Cambria"/>
              </a:rPr>
              <a:t>In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addition,</a:t>
            </a:r>
            <a:r>
              <a:rPr sz="1800" spc="-10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mention</a:t>
            </a:r>
            <a:r>
              <a:rPr sz="1800" spc="8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the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theme</a:t>
            </a:r>
            <a:r>
              <a:rPr sz="1800" spc="8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on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BEBEBE"/>
                </a:solidFill>
                <a:latin typeface="Cambria"/>
                <a:cs typeface="Cambria"/>
              </a:rPr>
              <a:t>which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BEBEBE"/>
                </a:solidFill>
                <a:latin typeface="Cambria"/>
                <a:cs typeface="Cambria"/>
              </a:rPr>
              <a:t>you</a:t>
            </a:r>
            <a:r>
              <a:rPr sz="1800" spc="7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BEBEBE"/>
                </a:solidFill>
                <a:latin typeface="Cambria"/>
                <a:cs typeface="Cambria"/>
              </a:rPr>
              <a:t>will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165" dirty="0">
                <a:solidFill>
                  <a:srgbClr val="BEBEBE"/>
                </a:solidFill>
                <a:latin typeface="Cambria"/>
                <a:cs typeface="Cambria"/>
              </a:rPr>
              <a:t>be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creating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the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BEBEBE"/>
                </a:solidFill>
                <a:latin typeface="Cambria"/>
                <a:cs typeface="Cambria"/>
              </a:rPr>
              <a:t>dashboard.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dirty="0">
                <a:solidFill>
                  <a:srgbClr val="BEBEBE"/>
                </a:solidFill>
                <a:latin typeface="Cambria"/>
                <a:cs typeface="Cambria"/>
              </a:rPr>
              <a:t>You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BEBEBE"/>
                </a:solidFill>
                <a:latin typeface="Cambria"/>
                <a:cs typeface="Cambria"/>
              </a:rPr>
              <a:t>can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105" dirty="0">
                <a:solidFill>
                  <a:srgbClr val="BEBEBE"/>
                </a:solidFill>
                <a:latin typeface="Cambria"/>
                <a:cs typeface="Cambria"/>
              </a:rPr>
              <a:t>add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your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data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as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BEBEBE"/>
                </a:solidFill>
                <a:latin typeface="Cambria"/>
                <a:cs typeface="Cambria"/>
              </a:rPr>
              <a:t>per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your</a:t>
            </a:r>
            <a:r>
              <a:rPr sz="1800" spc="6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BEBEBE"/>
                </a:solidFill>
                <a:latin typeface="Cambria"/>
                <a:cs typeface="Cambria"/>
              </a:rPr>
              <a:t>convenience.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95" dirty="0">
                <a:solidFill>
                  <a:srgbClr val="BEBEBE"/>
                </a:solidFill>
                <a:latin typeface="Cambria"/>
                <a:cs typeface="Cambria"/>
              </a:rPr>
              <a:t>Do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the</a:t>
            </a:r>
            <a:r>
              <a:rPr sz="1800" spc="5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data</a:t>
            </a:r>
            <a:r>
              <a:rPr sz="1800" spc="1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preparation</a:t>
            </a:r>
            <a:r>
              <a:rPr sz="1800" spc="1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part.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BEBEBE"/>
              </a:buClr>
              <a:buFont typeface="Wingdings"/>
              <a:buChar char=""/>
            </a:pPr>
            <a:endParaRPr sz="2100">
              <a:latin typeface="Cambria"/>
              <a:cs typeface="Cambria"/>
            </a:endParaRPr>
          </a:p>
          <a:p>
            <a:pPr marL="299085" indent="-287020">
              <a:lnSpc>
                <a:spcPct val="100000"/>
              </a:lnSpc>
              <a:spcBef>
                <a:spcPts val="126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Build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the</a:t>
            </a:r>
            <a:r>
              <a:rPr sz="18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BEBEBE"/>
                </a:solidFill>
                <a:latin typeface="Cambria"/>
                <a:cs typeface="Cambria"/>
              </a:rPr>
              <a:t>dashboards</a:t>
            </a:r>
            <a:r>
              <a:rPr sz="1800" spc="25" dirty="0">
                <a:solidFill>
                  <a:srgbClr val="BEBEBE"/>
                </a:solidFill>
                <a:latin typeface="Cambria"/>
                <a:cs typeface="Cambria"/>
              </a:rPr>
              <a:t> Build</a:t>
            </a:r>
            <a:r>
              <a:rPr sz="1800" spc="6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BEBEBE"/>
                </a:solidFill>
                <a:latin typeface="Cambria"/>
                <a:cs typeface="Cambria"/>
              </a:rPr>
              <a:t>a</a:t>
            </a:r>
            <a:r>
              <a:rPr sz="1800" spc="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BEBEBE"/>
                </a:solidFill>
                <a:latin typeface="Cambria"/>
                <a:cs typeface="Cambria"/>
              </a:rPr>
              <a:t>Storyline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06783" y="6252970"/>
            <a:ext cx="512445" cy="504825"/>
            <a:chOff x="11606783" y="6252970"/>
            <a:chExt cx="512445" cy="5048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06783" y="6252970"/>
              <a:ext cx="512064" cy="5044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76887" y="6323075"/>
              <a:ext cx="372110" cy="364490"/>
            </a:xfrm>
            <a:custGeom>
              <a:avLst/>
              <a:gdLst/>
              <a:ahLst/>
              <a:cxnLst/>
              <a:rect l="l" t="t" r="r" b="b"/>
              <a:pathLst>
                <a:path w="372109" h="364490">
                  <a:moveTo>
                    <a:pt x="0" y="364236"/>
                  </a:moveTo>
                  <a:lnTo>
                    <a:pt x="371855" y="364236"/>
                  </a:lnTo>
                  <a:lnTo>
                    <a:pt x="371855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9144">
              <a:solidFill>
                <a:srgbClr val="046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812905" y="639297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 Light"/>
                <a:cs typeface="Calibri Light"/>
              </a:rPr>
              <a:t>4</a:t>
            </a:r>
            <a:endParaRPr sz="1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78134" y="6268306"/>
            <a:ext cx="1012190" cy="41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sz="2000" b="1" spc="409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2000" b="1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2000" b="1" spc="-1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000" b="1" spc="35" dirty="0">
                <a:solidFill>
                  <a:srgbClr val="FFFFFF"/>
                </a:solidFill>
                <a:latin typeface="Cambria"/>
                <a:cs typeface="Cambria"/>
              </a:rPr>
              <a:t>oso</a:t>
            </a:r>
            <a:endParaRPr sz="2000">
              <a:latin typeface="Cambria"/>
              <a:cs typeface="Cambria"/>
            </a:endParaRPr>
          </a:p>
          <a:p>
            <a:pPr marL="107950">
              <a:lnSpc>
                <a:spcPts val="1130"/>
              </a:lnSpc>
            </a:pP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100" i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100" i="1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10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4968" y="120394"/>
            <a:ext cx="11993880" cy="6659880"/>
            <a:chOff x="124968" y="120394"/>
            <a:chExt cx="11993880" cy="6659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8" y="120394"/>
              <a:ext cx="11954256" cy="66598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06784" y="6252970"/>
              <a:ext cx="512064" cy="5044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76887" y="6323075"/>
              <a:ext cx="372110" cy="364490"/>
            </a:xfrm>
            <a:custGeom>
              <a:avLst/>
              <a:gdLst/>
              <a:ahLst/>
              <a:cxnLst/>
              <a:rect l="l" t="t" r="r" b="b"/>
              <a:pathLst>
                <a:path w="372109" h="364490">
                  <a:moveTo>
                    <a:pt x="0" y="364236"/>
                  </a:moveTo>
                  <a:lnTo>
                    <a:pt x="371855" y="364236"/>
                  </a:lnTo>
                  <a:lnTo>
                    <a:pt x="371855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9144">
              <a:solidFill>
                <a:srgbClr val="046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812905" y="639297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 Light"/>
                <a:cs typeface="Calibri Light"/>
              </a:rPr>
              <a:t>5</a:t>
            </a:r>
            <a:endParaRPr sz="1200">
              <a:latin typeface="Calibri Light"/>
              <a:cs typeface="Calibri Ligh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808" y="733044"/>
            <a:ext cx="9604248" cy="516331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17498" y="657809"/>
            <a:ext cx="68783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40" dirty="0">
                <a:solidFill>
                  <a:srgbClr val="FFFFFF"/>
                </a:solidFill>
              </a:rPr>
              <a:t>Data</a:t>
            </a:r>
            <a:r>
              <a:rPr spc="60" dirty="0">
                <a:solidFill>
                  <a:srgbClr val="FFFFFF"/>
                </a:solidFill>
              </a:rPr>
              <a:t> </a:t>
            </a:r>
            <a:r>
              <a:rPr spc="65" dirty="0">
                <a:solidFill>
                  <a:srgbClr val="FFFFFF"/>
                </a:solidFill>
              </a:rPr>
              <a:t>Preparation </a:t>
            </a:r>
            <a:r>
              <a:rPr spc="100" dirty="0">
                <a:solidFill>
                  <a:srgbClr val="FFFFFF"/>
                </a:solidFill>
              </a:rPr>
              <a:t>and</a:t>
            </a:r>
            <a:r>
              <a:rPr spc="70" dirty="0">
                <a:solidFill>
                  <a:srgbClr val="FFFFFF"/>
                </a:solidFill>
              </a:rPr>
              <a:t> </a:t>
            </a:r>
            <a:r>
              <a:rPr spc="125" dirty="0">
                <a:solidFill>
                  <a:srgbClr val="FFFFFF"/>
                </a:solidFill>
              </a:rPr>
              <a:t>Description: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17498" y="1563751"/>
            <a:ext cx="9462135" cy="36188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469265" marR="79375" indent="-457200">
              <a:lnSpc>
                <a:spcPts val="1939"/>
              </a:lnSpc>
              <a:spcBef>
                <a:spcPts val="34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-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Given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three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part:</a:t>
            </a:r>
            <a:r>
              <a:rPr sz="1800" spc="-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Entertainer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Basic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Info,</a:t>
            </a:r>
            <a:r>
              <a:rPr sz="1800" spc="-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Entertainer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Breakthrough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Cambria"/>
                <a:cs typeface="Cambria"/>
              </a:rPr>
              <a:t>Info </a:t>
            </a:r>
            <a:r>
              <a:rPr sz="1800" spc="-3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Entertainer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Last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work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Info.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"/>
            </a:pPr>
            <a:endParaRPr sz="1650">
              <a:latin typeface="Cambria"/>
              <a:cs typeface="Cambria"/>
            </a:endParaRPr>
          </a:p>
          <a:p>
            <a:pPr marL="469265" marR="477520" indent="-457200">
              <a:lnSpc>
                <a:spcPts val="1950"/>
              </a:lnSpc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Given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not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much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sufficient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part,so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additional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 information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required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add.</a:t>
            </a:r>
            <a:endParaRPr sz="1800">
              <a:latin typeface="Cambria"/>
              <a:cs typeface="Cambria"/>
            </a:endParaRPr>
          </a:p>
          <a:p>
            <a:pPr marL="469265" indent="-457200">
              <a:lnSpc>
                <a:spcPct val="100000"/>
              </a:lnSpc>
              <a:spcBef>
                <a:spcPts val="169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added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awards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nominees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Cambria"/>
                <a:cs typeface="Cambria"/>
              </a:rPr>
              <a:t>won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them,awards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breakthrough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etc.</a:t>
            </a:r>
            <a:endParaRPr sz="1800">
              <a:latin typeface="Cambria"/>
              <a:cs typeface="Cambria"/>
            </a:endParaRPr>
          </a:p>
          <a:p>
            <a:pPr marL="469265" indent="-457200">
              <a:lnSpc>
                <a:spcPct val="100000"/>
              </a:lnSpc>
              <a:spcBef>
                <a:spcPts val="1730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form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numeric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alphabets.</a:t>
            </a:r>
            <a:endParaRPr sz="1800">
              <a:latin typeface="Cambria"/>
              <a:cs typeface="Cambria"/>
            </a:endParaRPr>
          </a:p>
          <a:p>
            <a:pPr marL="469265" indent="-457200">
              <a:lnSpc>
                <a:spcPct val="100000"/>
              </a:lnSpc>
              <a:spcBef>
                <a:spcPts val="1695"/>
              </a:spcBef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Additional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data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added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IMDb's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official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website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made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excel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file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"/>
            </a:pPr>
            <a:endParaRPr sz="1850">
              <a:latin typeface="Cambria"/>
              <a:cs typeface="Cambria"/>
            </a:endParaRPr>
          </a:p>
          <a:p>
            <a:pPr marL="469265" marR="383540" indent="-457200">
              <a:lnSpc>
                <a:spcPts val="2160"/>
              </a:lnSpc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Then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Cambria"/>
                <a:cs typeface="Cambria"/>
              </a:rPr>
              <a:t>merge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them 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Cambria"/>
                <a:cs typeface="Cambria"/>
              </a:rPr>
              <a:t>Power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Cambria"/>
                <a:cs typeface="Cambria"/>
              </a:rPr>
              <a:t>Query</a:t>
            </a:r>
            <a:r>
              <a:rPr sz="20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Cambria"/>
                <a:cs typeface="Cambria"/>
              </a:rPr>
              <a:t>Power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BI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Cambria"/>
                <a:cs typeface="Cambria"/>
              </a:rPr>
              <a:t>give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name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Entertainer </a:t>
            </a:r>
            <a:r>
              <a:rPr sz="2000" spc="-4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7999" y="0"/>
          <a:ext cx="12155805" cy="6137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8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46A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46A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9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Column</a:t>
                      </a: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400" b="1" spc="10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Name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Description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66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Name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of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416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Profession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7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Category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of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Enteratiner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866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8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Gender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8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Gender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589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</a:t>
                      </a:r>
                      <a:r>
                        <a:rPr sz="1200" spc="-8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Birth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year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173">
                <a:tc>
                  <a:txBody>
                    <a:bodyPr/>
                    <a:lstStyle/>
                    <a:p>
                      <a:pPr marL="217170" marR="5467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Year 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k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h</a:t>
                      </a:r>
                      <a:r>
                        <a:rPr sz="1200" spc="-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ou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gh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Year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breakthrough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entertainer.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Breakthrough</a:t>
                      </a: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means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super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hit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or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career </a:t>
                      </a:r>
                      <a:r>
                        <a:rPr sz="1200" spc="6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changing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performance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by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568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Breakthrough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Name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spc="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Name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breakthrough.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It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can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be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any 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musical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album,</a:t>
                      </a:r>
                      <a:r>
                        <a:rPr sz="1200" spc="-114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TV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shows,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movie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6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etc.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731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903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Year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First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Awards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Year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first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8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mega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by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entertainer.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398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2462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Year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of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Last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Major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Work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Last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6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appearance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that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entertainer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398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908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Year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Death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Death 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year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that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</a:t>
                      </a:r>
                      <a:r>
                        <a:rPr sz="1200" spc="6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(if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they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die).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937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Total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Awards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won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Total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number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awards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by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417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Total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Nominees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Total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number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nominees</a:t>
                      </a: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by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whichever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they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were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candidate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398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339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Oscar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Number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total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6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Oscars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by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entertainer.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398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3908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6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Grammy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Number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total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6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Grammies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by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entertainer.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937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352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Emmy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Number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total</a:t>
                      </a: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Emmieswon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by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entertainer.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67262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200" spc="-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.</a:t>
                      </a:r>
                      <a:r>
                        <a:rPr sz="1200" spc="-6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he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ds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Number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total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other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awards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by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entertainer.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09522">
                <a:tc>
                  <a:txBody>
                    <a:bodyPr/>
                    <a:lstStyle/>
                    <a:p>
                      <a:pPr marL="217170" marR="2749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 </a:t>
                      </a:r>
                      <a:r>
                        <a:rPr sz="1200" b="1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from </a:t>
                      </a:r>
                      <a:r>
                        <a:rPr sz="1200" b="1" spc="-2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Breakthrough: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L="105410" marR="435609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Any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award/s from 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breakthrough. 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 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only 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wrote </a:t>
                      </a:r>
                      <a:r>
                        <a:rPr sz="1200" spc="8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mega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awards they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won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in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this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column. 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If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they </a:t>
                      </a:r>
                      <a:r>
                        <a:rPr sz="1200" spc="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had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other awards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 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breakthrough, 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wrote </a:t>
                      </a:r>
                      <a:r>
                        <a:rPr sz="1200" spc="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“other”, </a:t>
                      </a:r>
                      <a:r>
                        <a:rPr sz="1200" spc="-2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if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they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haven’t,</a:t>
                      </a:r>
                      <a:r>
                        <a:rPr sz="1200" spc="-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200" spc="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wrote</a:t>
                      </a:r>
                      <a:r>
                        <a:rPr sz="1200" spc="-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9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“No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6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Award”.</a:t>
                      </a:r>
                      <a:r>
                        <a:rPr sz="1200" spc="-8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If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they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have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8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mega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award,</a:t>
                      </a:r>
                      <a:r>
                        <a:rPr sz="1200" spc="-7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wrote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that</a:t>
                      </a:r>
                      <a:r>
                        <a:rPr sz="1200" spc="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award</a:t>
                      </a:r>
                      <a:r>
                        <a:rPr sz="1200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name.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5559"/>
              <a:ext cx="12192000" cy="6822440"/>
            </a:xfrm>
            <a:custGeom>
              <a:avLst/>
              <a:gdLst/>
              <a:ahLst/>
              <a:cxnLst/>
              <a:rect l="l" t="t" r="r" b="b"/>
              <a:pathLst>
                <a:path w="12192000" h="6822440">
                  <a:moveTo>
                    <a:pt x="12192000" y="6786880"/>
                  </a:moveTo>
                  <a:lnTo>
                    <a:pt x="35991" y="6786880"/>
                  </a:lnTo>
                  <a:lnTo>
                    <a:pt x="35991" y="0"/>
                  </a:lnTo>
                  <a:lnTo>
                    <a:pt x="0" y="0"/>
                  </a:lnTo>
                  <a:lnTo>
                    <a:pt x="0" y="6786880"/>
                  </a:lnTo>
                  <a:lnTo>
                    <a:pt x="0" y="6822440"/>
                  </a:lnTo>
                  <a:lnTo>
                    <a:pt x="12192000" y="6822440"/>
                  </a:lnTo>
                  <a:lnTo>
                    <a:pt x="12192000" y="6786880"/>
                  </a:lnTo>
                  <a:close/>
                </a:path>
                <a:path w="12192000" h="6822440">
                  <a:moveTo>
                    <a:pt x="12192000" y="381"/>
                  </a:moveTo>
                  <a:lnTo>
                    <a:pt x="12156059" y="381"/>
                  </a:lnTo>
                  <a:lnTo>
                    <a:pt x="12156059" y="6786448"/>
                  </a:lnTo>
                  <a:lnTo>
                    <a:pt x="12192000" y="6786448"/>
                  </a:lnTo>
                  <a:lnTo>
                    <a:pt x="12192000" y="381"/>
                  </a:lnTo>
                  <a:close/>
                </a:path>
              </a:pathLst>
            </a:custGeom>
            <a:solidFill>
              <a:srgbClr val="046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255" y="143255"/>
              <a:ext cx="11905488" cy="65714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143255"/>
              <a:ext cx="11905488" cy="65714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4005" y="6696417"/>
              <a:ext cx="11743690" cy="0"/>
            </a:xfrm>
            <a:custGeom>
              <a:avLst/>
              <a:gdLst/>
              <a:ahLst/>
              <a:cxnLst/>
              <a:rect l="l" t="t" r="r" b="b"/>
              <a:pathLst>
                <a:path w="11743690">
                  <a:moveTo>
                    <a:pt x="0" y="0"/>
                  </a:moveTo>
                  <a:lnTo>
                    <a:pt x="117431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58B443-ABC4-97C6-6F1D-C3E47C1F3530}"/>
              </a:ext>
            </a:extLst>
          </p:cNvPr>
          <p:cNvSpPr txBox="1"/>
          <p:nvPr/>
        </p:nvSpPr>
        <p:spPr>
          <a:xfrm>
            <a:off x="128506" y="89853"/>
            <a:ext cx="1153009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r>
              <a:rPr lang="en-IN" sz="1800" b="1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Column Name</a:t>
            </a:r>
            <a:r>
              <a:rPr lang="en-IN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	</a:t>
            </a:r>
            <a:r>
              <a:rPr lang="en-IN" sz="1800" b="1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Description</a:t>
            </a:r>
          </a:p>
          <a:p>
            <a:r>
              <a:rPr lang="en-IN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	</a:t>
            </a:r>
          </a:p>
          <a:p>
            <a:r>
              <a:rPr lang="en-IN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Entertainer		Name of Entertainer	</a:t>
            </a:r>
          </a:p>
          <a:p>
            <a:r>
              <a:rPr lang="en-IN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Profession		Category of </a:t>
            </a:r>
            <a:r>
              <a:rPr lang="en-IN" sz="1800" b="0" i="0" u="none" strike="noStrike" baseline="0" dirty="0" err="1">
                <a:solidFill>
                  <a:srgbClr val="FFFFFF"/>
                </a:solidFill>
                <a:latin typeface="Calisto MT" panose="02040603050505030304" pitchFamily="18" charset="0"/>
              </a:rPr>
              <a:t>Enteratiner</a:t>
            </a:r>
            <a:r>
              <a:rPr lang="en-IN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	</a:t>
            </a:r>
          </a:p>
          <a:p>
            <a:r>
              <a:rPr lang="en-IN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Gender			Gender of entertainer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Birth Year		Birth year of entertainer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Year of Breakthrough	Year of breakthrough of entertainer. Breakthrough means super hit or career changing 			performance by entertainer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Breakthrough Name	Name of breakthrough. It can be any musical album, TV shows, movie etc.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Year of First Awards	Year of first mega award won by entertainer.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Year of Last Major Work 	Last appearance of that entertainer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Year of Death		Death year of that entertainer (if they die).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Total Awards won		Total number of awards won by entertainer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Total Nominees		Total number of nominees by entertainer for whichever award they were candidate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Oscar won		Number of total Oscars won by entertainer. 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Grammy won		Number of total Grammy won by entertainer.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Emmy won		Number of total Emmy</a:t>
            </a:r>
            <a:r>
              <a:rPr lang="en-US" dirty="0">
                <a:solidFill>
                  <a:srgbClr val="FFFFFF"/>
                </a:solidFill>
                <a:latin typeface="Calisto MT" panose="0204060305050503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won by entertainer.	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No. of other awards won	Number of total other awards won by entertainer.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	</a:t>
            </a:r>
          </a:p>
          <a:p>
            <a:r>
              <a:rPr lang="en-US" sz="1800" b="1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Award won from Breakthrough: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Calisto MT" panose="02040603050505030304" pitchFamily="18" charset="0"/>
              </a:rPr>
              <a:t>	Any award/s from breakthrough. I only wrote mega awards they won in this column. If they had other awards for breakthrough, I wrote “other”, if they haven’t, I wrote “No Award”. If they have mega award, I wrote that award name. 	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23" y="164589"/>
            <a:ext cx="11905488" cy="65699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223" y="435686"/>
            <a:ext cx="23037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" dirty="0">
                <a:solidFill>
                  <a:srgbClr val="FFFFFF"/>
                </a:solidFill>
              </a:rPr>
              <a:t>Tools</a:t>
            </a:r>
            <a:r>
              <a:rPr spc="20" dirty="0">
                <a:solidFill>
                  <a:srgbClr val="FFFFFF"/>
                </a:solidFill>
              </a:rPr>
              <a:t> </a:t>
            </a:r>
            <a:r>
              <a:rPr spc="125" dirty="0">
                <a:solidFill>
                  <a:srgbClr val="FFFFFF"/>
                </a:solidFill>
              </a:rPr>
              <a:t>Used: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78052" y="1808987"/>
            <a:ext cx="9448800" cy="3606165"/>
            <a:chOff x="1178052" y="1808987"/>
            <a:chExt cx="9448800" cy="36061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052" y="1889759"/>
              <a:ext cx="3822191" cy="35250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2799" y="1808987"/>
              <a:ext cx="3464052" cy="34640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721" y="456438"/>
            <a:ext cx="23990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135" dirty="0">
                <a:solidFill>
                  <a:srgbClr val="FFFFFF"/>
                </a:solidFill>
                <a:latin typeface="Cambria"/>
                <a:cs typeface="Cambria"/>
              </a:rPr>
              <a:t>Dashboard</a:t>
            </a:r>
            <a:r>
              <a:rPr b="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b="0" spc="-4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9E548-7AD8-1D36-6EB8-C00E75B38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68" y="1204657"/>
            <a:ext cx="10645532" cy="519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281" y="324357"/>
            <a:ext cx="2399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135" dirty="0">
                <a:solidFill>
                  <a:srgbClr val="FFFFFF"/>
                </a:solidFill>
                <a:latin typeface="Cambria"/>
                <a:cs typeface="Cambria"/>
              </a:rPr>
              <a:t>Dashboard</a:t>
            </a:r>
            <a:r>
              <a:rPr b="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b="0" spc="-40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CCE6F-44E6-8419-5AE9-0928FA6F2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1" y="998162"/>
            <a:ext cx="9901229" cy="517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904</Words>
  <Application>Microsoft Office PowerPoint</Application>
  <PresentationFormat>Widescreen</PresentationFormat>
  <Paragraphs>114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Amasis MT Pro Medium</vt:lpstr>
      <vt:lpstr>Calibri</vt:lpstr>
      <vt:lpstr>Calibri Light</vt:lpstr>
      <vt:lpstr>Calisto MT</vt:lpstr>
      <vt:lpstr>Cambria</vt:lpstr>
      <vt:lpstr>Times New Roman</vt:lpstr>
      <vt:lpstr>Wingdings</vt:lpstr>
      <vt:lpstr>Office Theme</vt:lpstr>
      <vt:lpstr>Entertainer Data  Analysis</vt:lpstr>
      <vt:lpstr>Objective:</vt:lpstr>
      <vt:lpstr>Benefits:</vt:lpstr>
      <vt:lpstr>Tasks:</vt:lpstr>
      <vt:lpstr>Data Preparation and Description:</vt:lpstr>
      <vt:lpstr>PowerPoint Presentation</vt:lpstr>
      <vt:lpstr>Tools Used:</vt:lpstr>
      <vt:lpstr>Dashboard 1</vt:lpstr>
      <vt:lpstr>Dashboard 2</vt:lpstr>
      <vt:lpstr>Analysis: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Entertainer Data  Analysis</dc:title>
  <dc:creator>Suraj Maroti</dc:creator>
  <cp:lastModifiedBy>Suraj Chandangiriwar</cp:lastModifiedBy>
  <cp:revision>2</cp:revision>
  <dcterms:created xsi:type="dcterms:W3CDTF">2022-12-17T12:46:51Z</dcterms:created>
  <dcterms:modified xsi:type="dcterms:W3CDTF">2022-12-17T17:03:35Z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2022-12-17T00:00:00Z</vt:filetime>
  </property>
</Properties>
</file>